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5143500" cx="9144000"/>
  <p:notesSz cx="6858000" cy="9144000"/>
  <p:embeddedFontLst>
    <p:embeddedFont>
      <p:font typeface="Roboto"/>
      <p:regular r:id="rId18"/>
      <p:bold r:id="rId19"/>
      <p:italic r:id="rId20"/>
      <p:boldItalic r:id="rId21"/>
    </p:embeddedFont>
    <p:embeddedFont>
      <p:font typeface="Merriweather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italic.fntdata"/><Relationship Id="rId22" Type="http://schemas.openxmlformats.org/officeDocument/2006/relationships/font" Target="fonts/Merriweather-regular.fntdata"/><Relationship Id="rId21" Type="http://schemas.openxmlformats.org/officeDocument/2006/relationships/font" Target="fonts/Roboto-boldItalic.fntdata"/><Relationship Id="rId24" Type="http://schemas.openxmlformats.org/officeDocument/2006/relationships/font" Target="fonts/Merriweather-italic.fntdata"/><Relationship Id="rId23" Type="http://schemas.openxmlformats.org/officeDocument/2006/relationships/font" Target="fonts/Merriweather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font" Target="fonts/Merriweather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font" Target="fonts/Roboto-bold.fntdata"/><Relationship Id="rId18" Type="http://schemas.openxmlformats.org/officeDocument/2006/relationships/font" Target="fonts/Roboto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factcheck.org/2023/03/no-evidence-offshore-wind-development-killing-whales/" TargetMode="Externa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safesha.re/3s1g" TargetMode="Externa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27915059c04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27915059c04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1e6159acc04_0_1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1e6159acc04_0_1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Times New Roman"/>
                <a:ea typeface="Times New Roman"/>
                <a:cs typeface="Times New Roman"/>
                <a:sym typeface="Times New Roman"/>
              </a:rPr>
              <a:t>2012 Presidential Campaign</a:t>
            </a:r>
            <a:endParaRPr sz="1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27915059c0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27915059c0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12529"/>
              </a:buClr>
              <a:buSzPts val="1200"/>
              <a:buFont typeface="Times New Roman"/>
              <a:buChar char="●"/>
            </a:pPr>
            <a:r>
              <a:rPr lang="en" sz="1200">
                <a:solidFill>
                  <a:srgbClr val="21252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State of the Union 2020: </a:t>
            </a:r>
            <a:r>
              <a:rPr lang="en" sz="1200">
                <a:solidFill>
                  <a:srgbClr val="21252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president said “take-home pay has gone up,” which is true, but the rise is not as fast as inflation. “Real” weekly earnings, which are adjusted for inflation, have gone down.</a:t>
            </a:r>
            <a:endParaRPr sz="1200">
              <a:solidFill>
                <a:srgbClr val="212529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12529"/>
              </a:buClr>
              <a:buSzPts val="1200"/>
              <a:buFont typeface="Times New Roman"/>
              <a:buChar char="●"/>
            </a:pPr>
            <a:r>
              <a:rPr lang="en" sz="1200">
                <a:solidFill>
                  <a:srgbClr val="21252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State of the Union 2023: The president said, “After decades of flat and falling incomes, wages are rising fast.” They’ve gone up, but also have risen under the last several presidents.</a:t>
            </a:r>
            <a:endParaRPr sz="1200">
              <a:solidFill>
                <a:srgbClr val="212529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1e6159acc04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1e6159acc04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1e6159acc04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1e6159acc04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/>
              <a:t>FACT</a:t>
            </a:r>
            <a:r>
              <a:rPr lang="en"/>
              <a:t>:  In 2013, Erik Lorrie was attacked by a shark while in the Bahamas. While in the hospital he revealed his other brushes with death and gained worldwide attention. 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1e6159acc04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1e6159acc04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/>
              <a:t>FICTION</a:t>
            </a:r>
            <a:r>
              <a:rPr lang="en"/>
              <a:t>: There are dozens of fake Tweet generators online. You can click a button to be by a verified source and inflate retweets, likes, and quotes. 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e6159acc04_0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1e6159acc04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u="sng"/>
              <a:t>FICTION</a:t>
            </a:r>
            <a:r>
              <a:rPr lang="en"/>
              <a:t>: This was a </a:t>
            </a:r>
            <a:r>
              <a:rPr lang="en" u="sng"/>
              <a:t>real</a:t>
            </a:r>
            <a:r>
              <a:rPr lang="en"/>
              <a:t> headline used by a media outlet, but had </a:t>
            </a:r>
            <a:r>
              <a:rPr lang="en" u="sng"/>
              <a:t>no factual merit</a:t>
            </a:r>
            <a:r>
              <a:rPr lang="en"/>
              <a:t> to it. Between December 2022 and March 2023, 30 large whales were stranded/died on the East Coast. However, no evidence suggests that offshore wind energy farms are what caused those whales to die. Full story available </a:t>
            </a:r>
            <a:r>
              <a:rPr lang="en" u="sng">
                <a:solidFill>
                  <a:schemeClr val="hlink"/>
                </a:solidFill>
                <a:hlinkClick r:id="rId2"/>
              </a:rPr>
              <a:t>HERE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e6159acc04_0_1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1e6159acc04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e6159acc04_0_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e6159acc04_0_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Video on 5 strategies for being a critical thinker: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https://safesha.re/3s1g</a:t>
            </a:r>
            <a:r>
              <a:rPr lang="en"/>
              <a:t> 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e6159acc04_0_1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1e6159acc04_0_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Times New Roman"/>
                <a:ea typeface="Times New Roman"/>
                <a:cs typeface="Times New Roman"/>
                <a:sym typeface="Times New Roman"/>
              </a:rPr>
              <a:t>Campaign ad for Lyndon B. Johnson in 1964 during the Cold War with the Soviet Union.</a:t>
            </a:r>
            <a:endParaRPr sz="1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1e6159acc04_0_1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1e6159acc04_0_1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latin typeface="Times New Roman"/>
                <a:ea typeface="Times New Roman"/>
                <a:cs typeface="Times New Roman"/>
                <a:sym typeface="Times New Roman"/>
              </a:rPr>
              <a:t>A WWII propaganda poster to encourage people on the home front to conserve fuel by carpooling</a:t>
            </a:r>
            <a:endParaRPr sz="1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1e6159acc04_0_1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1e6159acc04_0_1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Times New Roman"/>
                <a:ea typeface="Times New Roman"/>
                <a:cs typeface="Times New Roman"/>
                <a:sym typeface="Times New Roman"/>
              </a:rPr>
              <a:t>This bumper </a:t>
            </a:r>
            <a:r>
              <a:rPr lang="en" sz="1200">
                <a:latin typeface="Times New Roman"/>
                <a:ea typeface="Times New Roman"/>
                <a:cs typeface="Times New Roman"/>
                <a:sym typeface="Times New Roman"/>
              </a:rPr>
              <a:t>sticker was for the election campaign of George W. Bush</a:t>
            </a:r>
            <a:endParaRPr sz="1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-125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1878560"/>
            <a:ext cx="4242600" cy="73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None/>
              <a:defRPr sz="1600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dk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hasCustomPrompt="1" type="title"/>
          </p:nvPr>
        </p:nvSpPr>
        <p:spPr>
          <a:xfrm>
            <a:off x="311750" y="831175"/>
            <a:ext cx="5334900" cy="1244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0"/>
              <a:buNone/>
              <a:defRPr sz="10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11"/>
          <p:cNvSpPr txBox="1"/>
          <p:nvPr>
            <p:ph idx="1" type="body"/>
          </p:nvPr>
        </p:nvSpPr>
        <p:spPr>
          <a:xfrm>
            <a:off x="311700" y="2121425"/>
            <a:ext cx="5334900" cy="94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57" name="Google Shape;5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3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/>
          <p:nvPr/>
        </p:nvSpPr>
        <p:spPr>
          <a:xfrm>
            <a:off x="0" y="48099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sp>
        <p:nvSpPr>
          <p:cNvPr id="16" name="Google Shape;16;p3"/>
          <p:cNvSpPr/>
          <p:nvPr/>
        </p:nvSpPr>
        <p:spPr>
          <a:xfrm>
            <a:off x="0" y="0"/>
            <a:ext cx="9144250" cy="4398100"/>
          </a:xfrm>
          <a:custGeom>
            <a:rect b="b" l="l" r="r" t="t"/>
            <a:pathLst>
              <a:path extrusionOk="0" h="175924" w="365770">
                <a:moveTo>
                  <a:pt x="0" y="0"/>
                </a:moveTo>
                <a:lnTo>
                  <a:pt x="365770" y="0"/>
                </a:lnTo>
                <a:lnTo>
                  <a:pt x="365760" y="70914"/>
                </a:lnTo>
                <a:lnTo>
                  <a:pt x="0" y="17592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0" y="0"/>
            <a:ext cx="4314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/>
          <p:nvPr/>
        </p:nvSpPr>
        <p:spPr>
          <a:xfrm>
            <a:off x="0" y="44125"/>
            <a:ext cx="4313625" cy="4399375"/>
          </a:xfrm>
          <a:custGeom>
            <a:rect b="b" l="l" r="r" t="t"/>
            <a:pathLst>
              <a:path extrusionOk="0" h="175975" w="172545">
                <a:moveTo>
                  <a:pt x="0" y="157"/>
                </a:moveTo>
                <a:lnTo>
                  <a:pt x="172419" y="0"/>
                </a:lnTo>
                <a:lnTo>
                  <a:pt x="172545" y="126541"/>
                </a:lnTo>
                <a:lnTo>
                  <a:pt x="0" y="17597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22" name="Google Shape;22;p4"/>
          <p:cNvSpPr/>
          <p:nvPr/>
        </p:nvSpPr>
        <p:spPr>
          <a:xfrm>
            <a:off x="-125" y="0"/>
            <a:ext cx="4316900" cy="4395600"/>
          </a:xfrm>
          <a:custGeom>
            <a:rect b="b" l="l" r="r" t="t"/>
            <a:pathLst>
              <a:path extrusionOk="0" h="175824" w="172676">
                <a:moveTo>
                  <a:pt x="0" y="6"/>
                </a:moveTo>
                <a:lnTo>
                  <a:pt x="172676" y="0"/>
                </a:lnTo>
                <a:lnTo>
                  <a:pt x="172562" y="126442"/>
                </a:lnTo>
                <a:lnTo>
                  <a:pt x="0" y="175824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</p:sp>
      <p:sp>
        <p:nvSpPr>
          <p:cNvPr id="23" name="Google Shape;23;p4"/>
          <p:cNvSpPr txBox="1"/>
          <p:nvPr>
            <p:ph type="title"/>
          </p:nvPr>
        </p:nvSpPr>
        <p:spPr>
          <a:xfrm>
            <a:off x="311725" y="500925"/>
            <a:ext cx="3706500" cy="250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4644675" y="500925"/>
            <a:ext cx="4166400" cy="4098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2" type="body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>
            <a:off x="0" y="0"/>
            <a:ext cx="9144000" cy="1277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/>
          <p:nvPr/>
        </p:nvSpPr>
        <p:spPr>
          <a:xfrm>
            <a:off x="0" y="0"/>
            <a:ext cx="37644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7"/>
          <p:cNvSpPr txBox="1"/>
          <p:nvPr>
            <p:ph type="title"/>
          </p:nvPr>
        </p:nvSpPr>
        <p:spPr>
          <a:xfrm>
            <a:off x="311725" y="500925"/>
            <a:ext cx="3127500" cy="182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311700" y="2390650"/>
            <a:ext cx="3127500" cy="229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300"/>
              <a:buChar char="●"/>
              <a:defRPr>
                <a:solidFill>
                  <a:schemeClr val="accent2"/>
                </a:solidFill>
              </a:defRPr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●"/>
              <a:defRPr>
                <a:solidFill>
                  <a:schemeClr val="accent2"/>
                </a:solidFill>
              </a:defRPr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○"/>
              <a:defRPr>
                <a:solidFill>
                  <a:schemeClr val="accent2"/>
                </a:solidFill>
              </a:defRPr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100"/>
              <a:buChar char="■"/>
              <a:defRPr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311675" y="798600"/>
            <a:ext cx="6247800" cy="3546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3" name="Google Shape;4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9"/>
          <p:cNvSpPr txBox="1"/>
          <p:nvPr>
            <p:ph type="title"/>
          </p:nvPr>
        </p:nvSpPr>
        <p:spPr>
          <a:xfrm>
            <a:off x="311300" y="500925"/>
            <a:ext cx="3704400" cy="204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7" name="Google Shape;47;p9"/>
          <p:cNvSpPr txBox="1"/>
          <p:nvPr>
            <p:ph idx="1" type="subTitle"/>
          </p:nvPr>
        </p:nvSpPr>
        <p:spPr>
          <a:xfrm>
            <a:off x="304800" y="2626725"/>
            <a:ext cx="3704400" cy="92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600"/>
              <a:buNone/>
              <a:defRPr sz="1600">
                <a:solidFill>
                  <a:schemeClr val="accent2"/>
                </a:solidFill>
              </a:defRPr>
            </a:lvl9pPr>
          </a:lstStyle>
          <a:p/>
        </p:txBody>
      </p:sp>
      <p:sp>
        <p:nvSpPr>
          <p:cNvPr id="48" name="Google Shape;48;p9"/>
          <p:cNvSpPr txBox="1"/>
          <p:nvPr>
            <p:ph idx="2" type="body"/>
          </p:nvPr>
        </p:nvSpPr>
        <p:spPr>
          <a:xfrm>
            <a:off x="4879025" y="500925"/>
            <a:ext cx="3954000" cy="4111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/>
        </p:txBody>
      </p:sp>
      <p:sp>
        <p:nvSpPr>
          <p:cNvPr id="49" name="Google Shape;49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/>
          <p:nvPr/>
        </p:nvSpPr>
        <p:spPr>
          <a:xfrm>
            <a:off x="0" y="4369000"/>
            <a:ext cx="9144000" cy="774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311700" y="4521400"/>
            <a:ext cx="7979400" cy="460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Merriweather"/>
              <a:buNone/>
              <a:defRPr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</a:lstStyle>
          <a:p/>
        </p:txBody>
      </p:sp>
      <p:sp>
        <p:nvSpPr>
          <p:cNvPr id="53" name="Google Shape;5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aradigm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Merriweather"/>
              <a:buNone/>
              <a:defRPr sz="2800">
                <a:solidFill>
                  <a:schemeClr val="accent1"/>
                </a:solidFill>
                <a:latin typeface="Merriweather"/>
                <a:ea typeface="Merriweather"/>
                <a:cs typeface="Merriweather"/>
                <a:sym typeface="Merriweather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115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Roboto"/>
              <a:buChar char="●"/>
              <a:defRPr sz="13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9845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9845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9845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9845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29845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29845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●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29845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○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29845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Roboto"/>
              <a:buChar char="■"/>
              <a:defRPr sz="11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1" Type="http://schemas.openxmlformats.org/officeDocument/2006/relationships/hyperlink" Target="https://scx2.b-cdn.net/gfx/news/2012/1-socialnetwor.jpg" TargetMode="External"/><Relationship Id="rId10" Type="http://schemas.openxmlformats.org/officeDocument/2006/relationships/hyperlink" Target="http://www.livingroomcandidate.org/commercials/1964/peace-little-girl-daisy#" TargetMode="External"/><Relationship Id="rId13" Type="http://schemas.openxmlformats.org/officeDocument/2006/relationships/hyperlink" Target="https://www.factcheck.org/2023/02/factchecking-the-state-of-the-union-4/" TargetMode="External"/><Relationship Id="rId12" Type="http://schemas.openxmlformats.org/officeDocument/2006/relationships/hyperlink" Target="https://www.factcheck.org/2020/02/factchecking-the-state-of-the-union-3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billmoyers.com/wp-content/uploads/2020/08/dont-believe-the-meme.jpg" TargetMode="External"/><Relationship Id="rId4" Type="http://schemas.openxmlformats.org/officeDocument/2006/relationships/hyperlink" Target="https://cor.stanford.edu/" TargetMode="External"/><Relationship Id="rId9" Type="http://schemas.openxmlformats.org/officeDocument/2006/relationships/hyperlink" Target="https://images.squarespace-cdn.com/content/v1/53dd6676e4b0fedfbc26ea91/1444314481560-EA2EW6WRBRP9ZOFUUQGS/image-asset.jpeg" TargetMode="External"/><Relationship Id="rId15" Type="http://schemas.openxmlformats.org/officeDocument/2006/relationships/image" Target="../media/image3.png"/><Relationship Id="rId14" Type="http://schemas.openxmlformats.org/officeDocument/2006/relationships/hyperlink" Target="https://www.loriferber.com/george-bush-cheney-bumper-sticker-2004-veterans.html?srsltid=AfmBOoossZnTMmDywELUmVPxoePIba_nApEQTJOgwgByEoxpoVICS0bG83I" TargetMode="External"/><Relationship Id="rId5" Type="http://schemas.openxmlformats.org/officeDocument/2006/relationships/hyperlink" Target="https://www.researchgate.net/publication/371605531/figure/fig3/AS:11431281168222709@1686885468127/An-example-fake-tweet-created-by-using-Tweetgen.ppm" TargetMode="External"/><Relationship Id="rId6" Type="http://schemas.openxmlformats.org/officeDocument/2006/relationships/hyperlink" Target="https://safesha.re/3s1g" TargetMode="External"/><Relationship Id="rId7" Type="http://schemas.openxmlformats.org/officeDocument/2006/relationships/hyperlink" Target="https://i.guim.co.uk/img/media/ad42012383ab491918dfd7f8b9ee380e5d3e8ddb/0_0_1400_1775/master/1400.jpg?width=700&amp;quality=85&amp;auto=format&amp;fit=max&amp;s=babb712524c8d11fdf74ace6afd8a842" TargetMode="External"/><Relationship Id="rId8" Type="http://schemas.openxmlformats.org/officeDocument/2006/relationships/hyperlink" Target="https://alliancehydromet.org/wp-content/uploads/2021/11/op-ed-pic.jpg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hyperlink" Target="https://safesha.re/3s1g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hyperlink" Target="http://www.livingroomcandidate.org/commercials/1964/peace-little-girl-daisy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 txBox="1"/>
          <p:nvPr>
            <p:ph type="ctrTitle"/>
          </p:nvPr>
        </p:nvSpPr>
        <p:spPr>
          <a:xfrm>
            <a:off x="311700" y="539725"/>
            <a:ext cx="8520600" cy="128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Media and Political Communication</a:t>
            </a:r>
            <a:endParaRPr b="1"/>
          </a:p>
        </p:txBody>
      </p:sp>
      <p:pic>
        <p:nvPicPr>
          <p:cNvPr id="65" name="Google Shape;6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44175" y="4645285"/>
            <a:ext cx="962025" cy="371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2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/>
              <a:t>Social Media Influence</a:t>
            </a:r>
            <a:endParaRPr b="1" sz="3500"/>
          </a:p>
        </p:txBody>
      </p:sp>
      <p:pic>
        <p:nvPicPr>
          <p:cNvPr id="126" name="Google Shape;12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42125" y="1590438"/>
            <a:ext cx="4527600" cy="2906719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22"/>
          <p:cNvSpPr txBox="1"/>
          <p:nvPr>
            <p:ph idx="1" type="body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dk1"/>
                </a:solidFill>
              </a:rPr>
              <a:t>What communication methods and techniques were used?</a:t>
            </a:r>
            <a:endParaRPr sz="1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900">
                <a:solidFill>
                  <a:schemeClr val="dk1"/>
                </a:solidFill>
              </a:rPr>
              <a:t>What do you think the goals were?</a:t>
            </a:r>
            <a:endParaRPr sz="19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3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/>
              <a:t>Political Speeches</a:t>
            </a:r>
            <a:endParaRPr b="1" sz="3500"/>
          </a:p>
        </p:txBody>
      </p:sp>
      <p:sp>
        <p:nvSpPr>
          <p:cNvPr id="133" name="Google Shape;133;p23"/>
          <p:cNvSpPr txBox="1"/>
          <p:nvPr>
            <p:ph idx="2" type="body"/>
          </p:nvPr>
        </p:nvSpPr>
        <p:spPr>
          <a:xfrm>
            <a:off x="48324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dk1"/>
                </a:solidFill>
              </a:rPr>
              <a:t>State of the Union 2020:</a:t>
            </a:r>
            <a:endParaRPr u="sng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erriweather"/>
              <a:buChar char="●"/>
            </a:pPr>
            <a:r>
              <a:rPr lang="en" sz="12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rPr>
              <a:t>The president said “take-home pay has gone up”.</a:t>
            </a:r>
            <a:endParaRPr sz="1200">
              <a:solidFill>
                <a:schemeClr val="dk1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dk1"/>
                </a:solidFill>
              </a:rPr>
              <a:t>State of the Union 2023:</a:t>
            </a:r>
            <a:endParaRPr u="sng">
              <a:solidFill>
                <a:schemeClr val="dk1"/>
              </a:solidFill>
            </a:endParaRPr>
          </a:p>
          <a:p>
            <a:pPr indent="-3048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erriweather"/>
              <a:buChar char="●"/>
            </a:pPr>
            <a:r>
              <a:rPr lang="en" sz="1200">
                <a:solidFill>
                  <a:schemeClr val="dk1"/>
                </a:solidFill>
                <a:latin typeface="Merriweather"/>
                <a:ea typeface="Merriweather"/>
                <a:cs typeface="Merriweather"/>
                <a:sym typeface="Merriweather"/>
              </a:rPr>
              <a:t>The president said “After decades of flat and falling incomes, wages are rising fast”.</a:t>
            </a:r>
            <a:endParaRPr sz="1200">
              <a:solidFill>
                <a:schemeClr val="dk1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23"/>
          <p:cNvSpPr txBox="1"/>
          <p:nvPr>
            <p:ph idx="1" type="body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dk1"/>
                </a:solidFill>
              </a:rPr>
              <a:t>What communication methods and techniques were used?</a:t>
            </a:r>
            <a:endParaRPr sz="1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900">
                <a:solidFill>
                  <a:schemeClr val="dk1"/>
                </a:solidFill>
              </a:rPr>
              <a:t>What do you think the goals were?</a:t>
            </a:r>
            <a:endParaRPr sz="19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4"/>
          <p:cNvSpPr txBox="1"/>
          <p:nvPr>
            <p:ph type="title"/>
          </p:nvPr>
        </p:nvSpPr>
        <p:spPr>
          <a:xfrm>
            <a:off x="311700" y="539725"/>
            <a:ext cx="8520600" cy="60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Sources</a:t>
            </a:r>
            <a:endParaRPr/>
          </a:p>
        </p:txBody>
      </p:sp>
      <p:sp>
        <p:nvSpPr>
          <p:cNvPr id="140" name="Google Shape;140;p24"/>
          <p:cNvSpPr txBox="1"/>
          <p:nvPr/>
        </p:nvSpPr>
        <p:spPr>
          <a:xfrm>
            <a:off x="332275" y="1204525"/>
            <a:ext cx="8811600" cy="34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Font typeface="Roboto"/>
              <a:buAutoNum type="arabicPeriod"/>
            </a:pPr>
            <a:r>
              <a:rPr lang="en" sz="1000">
                <a:latin typeface="Roboto"/>
                <a:ea typeface="Roboto"/>
                <a:cs typeface="Roboto"/>
                <a:sym typeface="Roboto"/>
              </a:rPr>
              <a:t>Lincoln Quote from: </a:t>
            </a:r>
            <a:r>
              <a:rPr lang="en" sz="10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3"/>
              </a:rPr>
              <a:t>dont-believe-the-meme.jpg</a:t>
            </a:r>
            <a:endParaRPr sz="1000">
              <a:latin typeface="Roboto"/>
              <a:ea typeface="Roboto"/>
              <a:cs typeface="Roboto"/>
              <a:sym typeface="Roboto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Font typeface="Roboto"/>
              <a:buAutoNum type="arabicPeriod"/>
            </a:pPr>
            <a:r>
              <a:rPr lang="en" sz="1000">
                <a:latin typeface="Roboto"/>
                <a:ea typeface="Roboto"/>
                <a:cs typeface="Roboto"/>
                <a:sym typeface="Roboto"/>
              </a:rPr>
              <a:t>Civic Online Reasoning from: </a:t>
            </a:r>
            <a:r>
              <a:rPr lang="en" sz="10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https://cor.stanford.edu/</a:t>
            </a:r>
            <a:endParaRPr sz="1000">
              <a:latin typeface="Roboto"/>
              <a:ea typeface="Roboto"/>
              <a:cs typeface="Roboto"/>
              <a:sym typeface="Roboto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Font typeface="Roboto"/>
              <a:buAutoNum type="arabicPeriod"/>
            </a:pPr>
            <a:r>
              <a:rPr lang="en" sz="1000">
                <a:latin typeface="Roboto"/>
                <a:ea typeface="Roboto"/>
                <a:cs typeface="Roboto"/>
                <a:sym typeface="Roboto"/>
              </a:rPr>
              <a:t>NASA Quote from: </a:t>
            </a:r>
            <a:r>
              <a:rPr lang="en" sz="10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5"/>
              </a:rPr>
              <a:t>An-example-fake-tweet-created-by-using-Tweetgen.ppm</a:t>
            </a:r>
            <a:endParaRPr sz="1000">
              <a:latin typeface="Roboto"/>
              <a:ea typeface="Roboto"/>
              <a:cs typeface="Roboto"/>
              <a:sym typeface="Roboto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Font typeface="Roboto"/>
              <a:buAutoNum type="arabicPeriod"/>
            </a:pPr>
            <a:r>
              <a:rPr lang="en" sz="1000">
                <a:latin typeface="Roboto"/>
                <a:ea typeface="Roboto"/>
                <a:cs typeface="Roboto"/>
                <a:sym typeface="Roboto"/>
              </a:rPr>
              <a:t>5 Simple Strategies to Sharpen Your Critical Thinking from: </a:t>
            </a:r>
            <a:r>
              <a:rPr lang="en" sz="10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6"/>
              </a:rPr>
              <a:t>https://safesha.re/3s1g</a:t>
            </a:r>
            <a:r>
              <a:rPr lang="en" sz="1000">
                <a:latin typeface="Roboto"/>
                <a:ea typeface="Roboto"/>
                <a:cs typeface="Roboto"/>
                <a:sym typeface="Roboto"/>
              </a:rPr>
              <a:t> </a:t>
            </a:r>
            <a:endParaRPr sz="1000">
              <a:latin typeface="Roboto"/>
              <a:ea typeface="Roboto"/>
              <a:cs typeface="Roboto"/>
              <a:sym typeface="Roboto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Font typeface="Roboto"/>
              <a:buAutoNum type="arabicPeriod"/>
            </a:pPr>
            <a:r>
              <a:rPr lang="en" sz="1000">
                <a:latin typeface="Roboto"/>
                <a:ea typeface="Roboto"/>
                <a:cs typeface="Roboto"/>
                <a:sym typeface="Roboto"/>
              </a:rPr>
              <a:t>Climate Change 1 from: </a:t>
            </a:r>
            <a:r>
              <a:rPr lang="en" sz="10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7"/>
              </a:rPr>
              <a:t>1400.jpg</a:t>
            </a:r>
            <a:endParaRPr sz="1000">
              <a:latin typeface="Roboto"/>
              <a:ea typeface="Roboto"/>
              <a:cs typeface="Roboto"/>
              <a:sym typeface="Roboto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Font typeface="Roboto"/>
              <a:buAutoNum type="arabicPeriod"/>
            </a:pPr>
            <a:r>
              <a:rPr lang="en" sz="1000">
                <a:latin typeface="Roboto"/>
                <a:ea typeface="Roboto"/>
                <a:cs typeface="Roboto"/>
                <a:sym typeface="Roboto"/>
              </a:rPr>
              <a:t>Climate Change 2 from: </a:t>
            </a:r>
            <a:r>
              <a:rPr lang="en" sz="10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8"/>
              </a:rPr>
              <a:t>op-ed-pic.jpg</a:t>
            </a:r>
            <a:endParaRPr sz="1000">
              <a:latin typeface="Roboto"/>
              <a:ea typeface="Roboto"/>
              <a:cs typeface="Roboto"/>
              <a:sym typeface="Roboto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Font typeface="Roboto"/>
              <a:buAutoNum type="arabicPeriod"/>
            </a:pPr>
            <a:r>
              <a:rPr lang="en" sz="1000">
                <a:latin typeface="Roboto"/>
                <a:ea typeface="Roboto"/>
                <a:cs typeface="Roboto"/>
                <a:sym typeface="Roboto"/>
              </a:rPr>
              <a:t>Political Cartoon Ride Sharing: </a:t>
            </a:r>
            <a:r>
              <a:rPr lang="en" sz="1100" u="sng">
                <a:solidFill>
                  <a:schemeClr val="hlink"/>
                </a:solidFill>
                <a:hlinkClick r:id="rId9"/>
              </a:rPr>
              <a:t>image-asset.jpeg</a:t>
            </a:r>
            <a:endParaRPr sz="1000">
              <a:latin typeface="Roboto"/>
              <a:ea typeface="Roboto"/>
              <a:cs typeface="Roboto"/>
              <a:sym typeface="Roboto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Font typeface="Roboto"/>
              <a:buAutoNum type="arabicPeriod"/>
            </a:pPr>
            <a:r>
              <a:rPr lang="en" sz="1000">
                <a:latin typeface="Roboto"/>
                <a:ea typeface="Roboto"/>
                <a:cs typeface="Roboto"/>
                <a:sym typeface="Roboto"/>
              </a:rPr>
              <a:t>1964 Johnson v. Goldwater video  from: </a:t>
            </a:r>
            <a:r>
              <a:rPr lang="en" sz="1100" u="sng">
                <a:solidFill>
                  <a:schemeClr val="hlink"/>
                </a:solidFill>
                <a:hlinkClick r:id="rId10"/>
              </a:rPr>
              <a:t>http://www.livingroomcandidate.org/commercials/1964/peace-little-girl-daisy#</a:t>
            </a:r>
            <a:endParaRPr sz="1000">
              <a:latin typeface="Roboto"/>
              <a:ea typeface="Roboto"/>
              <a:cs typeface="Roboto"/>
              <a:sym typeface="Roboto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Font typeface="Roboto"/>
              <a:buAutoNum type="arabicPeriod"/>
            </a:pPr>
            <a:r>
              <a:rPr lang="en" sz="1000">
                <a:latin typeface="Roboto"/>
                <a:ea typeface="Roboto"/>
                <a:cs typeface="Roboto"/>
                <a:sym typeface="Roboto"/>
              </a:rPr>
              <a:t>Social media influence 2012 from: </a:t>
            </a:r>
            <a:r>
              <a:rPr lang="en" sz="1100" u="sng">
                <a:solidFill>
                  <a:schemeClr val="hlink"/>
                </a:solidFill>
                <a:hlinkClick r:id="rId11"/>
              </a:rPr>
              <a:t>1-socialnetwor.jpg</a:t>
            </a:r>
            <a:endParaRPr sz="1000">
              <a:latin typeface="Roboto"/>
              <a:ea typeface="Roboto"/>
              <a:cs typeface="Roboto"/>
              <a:sym typeface="Roboto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Font typeface="Roboto"/>
              <a:buAutoNum type="arabicPeriod"/>
            </a:pPr>
            <a:r>
              <a:rPr lang="en" sz="1000">
                <a:latin typeface="Roboto"/>
                <a:ea typeface="Roboto"/>
                <a:cs typeface="Roboto"/>
                <a:sym typeface="Roboto"/>
              </a:rPr>
              <a:t>State of the Union 2020: </a:t>
            </a:r>
            <a:r>
              <a:rPr lang="en" sz="1100" u="sng">
                <a:solidFill>
                  <a:schemeClr val="hlink"/>
                </a:solidFill>
                <a:hlinkClick r:id="rId12"/>
              </a:rPr>
              <a:t>https://www.factcheck.org/2020/02/factchecking-the-state-of-the-union-3/</a:t>
            </a:r>
            <a:endParaRPr sz="1000">
              <a:latin typeface="Roboto"/>
              <a:ea typeface="Roboto"/>
              <a:cs typeface="Roboto"/>
              <a:sym typeface="Roboto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Font typeface="Roboto"/>
              <a:buAutoNum type="arabicPeriod"/>
            </a:pPr>
            <a:r>
              <a:rPr lang="en" sz="1000">
                <a:latin typeface="Roboto"/>
                <a:ea typeface="Roboto"/>
                <a:cs typeface="Roboto"/>
                <a:sym typeface="Roboto"/>
              </a:rPr>
              <a:t>State of the Union 2023: </a:t>
            </a:r>
            <a:r>
              <a:rPr lang="en" sz="1100" u="sng">
                <a:solidFill>
                  <a:schemeClr val="hlink"/>
                </a:solidFill>
                <a:hlinkClick r:id="rId13"/>
              </a:rPr>
              <a:t>https://www.factcheck.org/2023/02/factchecking-the-state-of-the-union-4/</a:t>
            </a:r>
            <a:endParaRPr sz="1000">
              <a:latin typeface="Roboto"/>
              <a:ea typeface="Roboto"/>
              <a:cs typeface="Roboto"/>
              <a:sym typeface="Roboto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SzPts val="1000"/>
              <a:buFont typeface="Roboto"/>
              <a:buAutoNum type="arabicPeriod"/>
            </a:pPr>
            <a:r>
              <a:rPr lang="en" sz="1000">
                <a:latin typeface="Roboto"/>
                <a:ea typeface="Roboto"/>
                <a:cs typeface="Roboto"/>
                <a:sym typeface="Roboto"/>
              </a:rPr>
              <a:t>Bush Bumper Sticker from: </a:t>
            </a:r>
            <a:r>
              <a:rPr lang="en" sz="700" u="sng">
                <a:solidFill>
                  <a:schemeClr val="hlink"/>
                </a:solidFill>
                <a:hlinkClick r:id="rId14"/>
              </a:rPr>
              <a:t>https://www.loriferber.com/george-bush-cheney-bumper-sticker-2004-veterans.html?srsltid=AfmBOoossZnTMmDywELUmVPxoePIba_nApEQTJOgwgByEoxpoVICS0bG83I</a:t>
            </a:r>
            <a:endParaRPr sz="6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1" name="Google Shape;141;p24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8044175" y="4645285"/>
            <a:ext cx="962025" cy="371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4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/>
              <a:t>Fact or Fiction?</a:t>
            </a:r>
            <a:endParaRPr b="1" sz="3500"/>
          </a:p>
        </p:txBody>
      </p:sp>
      <p:sp>
        <p:nvSpPr>
          <p:cNvPr id="71" name="Google Shape;71;p14"/>
          <p:cNvSpPr txBox="1"/>
          <p:nvPr/>
        </p:nvSpPr>
        <p:spPr>
          <a:xfrm>
            <a:off x="507800" y="1498825"/>
            <a:ext cx="8043000" cy="31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 u="sng">
                <a:solidFill>
                  <a:srgbClr val="19191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HEADLINE:</a:t>
            </a:r>
            <a:endParaRPr b="1" sz="2300" u="sng">
              <a:solidFill>
                <a:srgbClr val="191919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19191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After lightning strike, snake bite and monkey attacks, Florida man’s gruesome shark bite is latest brush with death </a:t>
            </a:r>
            <a:endParaRPr b="1" sz="3500">
              <a:solidFill>
                <a:srgbClr val="191919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/>
              <a:t>Fact or Fiction?</a:t>
            </a:r>
            <a:endParaRPr b="1" sz="3500"/>
          </a:p>
        </p:txBody>
      </p:sp>
      <p:pic>
        <p:nvPicPr>
          <p:cNvPr id="77" name="Google Shape;7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2950" y="1375300"/>
            <a:ext cx="8096250" cy="36957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6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/>
              <a:t>Fact or Fiction?</a:t>
            </a:r>
            <a:endParaRPr b="1" sz="3500"/>
          </a:p>
        </p:txBody>
      </p:sp>
      <p:sp>
        <p:nvSpPr>
          <p:cNvPr id="83" name="Google Shape;83;p16"/>
          <p:cNvSpPr txBox="1"/>
          <p:nvPr/>
        </p:nvSpPr>
        <p:spPr>
          <a:xfrm>
            <a:off x="212950" y="1474250"/>
            <a:ext cx="8673600" cy="34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 u="sng">
                <a:solidFill>
                  <a:srgbClr val="19191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HEADLINE:</a:t>
            </a:r>
            <a:endParaRPr b="1" sz="2300" u="sng">
              <a:solidFill>
                <a:srgbClr val="191919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19191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“Offshore Wind Energy Farms Are Killing Whales”</a:t>
            </a:r>
            <a:endParaRPr b="1" sz="3500">
              <a:solidFill>
                <a:srgbClr val="191919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7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/>
              <a:t>So What Should We Believe?</a:t>
            </a:r>
            <a:endParaRPr b="1" sz="3500"/>
          </a:p>
        </p:txBody>
      </p:sp>
      <p:pic>
        <p:nvPicPr>
          <p:cNvPr id="89" name="Google Shape;8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01499" y="1343488"/>
            <a:ext cx="2927762" cy="3714076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90" name="Google Shape;90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99849" y="1926250"/>
            <a:ext cx="3915152" cy="23527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/>
          <p:cNvSpPr txBox="1"/>
          <p:nvPr>
            <p:ph type="title"/>
          </p:nvPr>
        </p:nvSpPr>
        <p:spPr>
          <a:xfrm>
            <a:off x="311725" y="86875"/>
            <a:ext cx="8520600" cy="112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/>
              <a:t>Responsibilities of Being an Information Consumer</a:t>
            </a:r>
            <a:endParaRPr b="1" sz="3500"/>
          </a:p>
        </p:txBody>
      </p:sp>
      <p:sp>
        <p:nvSpPr>
          <p:cNvPr id="96" name="Google Shape;96;p18"/>
          <p:cNvSpPr txBox="1"/>
          <p:nvPr>
            <p:ph idx="1" type="body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We consume media and political communication/information daily. So how do we evaluate it?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</a:rPr>
              <a:t>Ask yourself these three questions:</a:t>
            </a:r>
            <a:endParaRPr sz="1800"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 sz="1800">
                <a:solidFill>
                  <a:schemeClr val="dk1"/>
                </a:solidFill>
              </a:rPr>
              <a:t>Who’s behind the information?</a:t>
            </a:r>
            <a:endParaRPr sz="1800"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 sz="1800">
                <a:solidFill>
                  <a:schemeClr val="dk1"/>
                </a:solidFill>
              </a:rPr>
              <a:t>What’s the evidence?</a:t>
            </a:r>
            <a:endParaRPr sz="1800"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" sz="1800">
                <a:solidFill>
                  <a:schemeClr val="dk1"/>
                </a:solidFill>
              </a:rPr>
              <a:t>What do other sources say?</a:t>
            </a:r>
            <a:endParaRPr sz="1800">
              <a:solidFill>
                <a:schemeClr val="dk1"/>
              </a:solidFill>
            </a:endParaRPr>
          </a:p>
        </p:txBody>
      </p:sp>
      <p:pic>
        <p:nvPicPr>
          <p:cNvPr id="97" name="Google Shape;9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57075" y="1466000"/>
            <a:ext cx="4527600" cy="31556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204750" y="4791325"/>
            <a:ext cx="4086900" cy="1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>
                <a:latin typeface="Roboto"/>
                <a:ea typeface="Roboto"/>
                <a:cs typeface="Roboto"/>
                <a:sym typeface="Roboto"/>
              </a:rPr>
              <a:t>Information from Stanford’s Civic Online Reasoning</a:t>
            </a:r>
            <a:endParaRPr sz="5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" name="Google Shape;99;p18"/>
          <p:cNvSpPr txBox="1"/>
          <p:nvPr/>
        </p:nvSpPr>
        <p:spPr>
          <a:xfrm>
            <a:off x="544000" y="4206100"/>
            <a:ext cx="31002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 u="sng">
                <a:solidFill>
                  <a:schemeClr val="hlink"/>
                </a:solidFill>
                <a:hlinkClick r:id="rId4"/>
              </a:rPr>
              <a:t>https://safesha.re/3s1g</a:t>
            </a:r>
            <a:r>
              <a:rPr lang="en" sz="1900"/>
              <a:t> </a:t>
            </a:r>
            <a:endParaRPr sz="22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9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/>
              <a:t>Campaign Ads</a:t>
            </a:r>
            <a:endParaRPr b="1" sz="3500"/>
          </a:p>
        </p:txBody>
      </p:sp>
      <p:sp>
        <p:nvSpPr>
          <p:cNvPr id="105" name="Google Shape;105;p19"/>
          <p:cNvSpPr txBox="1"/>
          <p:nvPr>
            <p:ph idx="1" type="body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dk1"/>
                </a:solidFill>
              </a:rPr>
              <a:t>What communication methods and techniques were used?</a:t>
            </a:r>
            <a:endParaRPr sz="1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900">
                <a:solidFill>
                  <a:schemeClr val="dk1"/>
                </a:solidFill>
              </a:rPr>
              <a:t>What do you think the goals were?</a:t>
            </a:r>
            <a:endParaRPr sz="1900">
              <a:solidFill>
                <a:schemeClr val="dk1"/>
              </a:solidFill>
            </a:endParaRPr>
          </a:p>
        </p:txBody>
      </p:sp>
      <p:sp>
        <p:nvSpPr>
          <p:cNvPr id="106" name="Google Shape;106;p19"/>
          <p:cNvSpPr txBox="1"/>
          <p:nvPr>
            <p:ph idx="2" type="body"/>
          </p:nvPr>
        </p:nvSpPr>
        <p:spPr>
          <a:xfrm>
            <a:off x="4832425" y="2269950"/>
            <a:ext cx="3999900" cy="154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2300" u="sng">
                <a:solidFill>
                  <a:schemeClr val="hlink"/>
                </a:solidFill>
                <a:hlinkClick r:id="rId3"/>
              </a:rPr>
              <a:t>http://www.livingroomcandidate.org/commercials/1964/peace-little-girl-daisy</a:t>
            </a:r>
            <a:r>
              <a:rPr lang="en" sz="2300"/>
              <a:t> </a:t>
            </a:r>
            <a:endParaRPr sz="23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0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/>
              <a:t>Political Cartoons</a:t>
            </a:r>
            <a:endParaRPr b="1" sz="3500"/>
          </a:p>
        </p:txBody>
      </p:sp>
      <p:sp>
        <p:nvSpPr>
          <p:cNvPr id="112" name="Google Shape;112;p20"/>
          <p:cNvSpPr txBox="1"/>
          <p:nvPr>
            <p:ph idx="1" type="body"/>
          </p:nvPr>
        </p:nvSpPr>
        <p:spPr>
          <a:xfrm>
            <a:off x="311700" y="1505700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dk1"/>
                </a:solidFill>
              </a:rPr>
              <a:t>What communication methods and techniques were used?</a:t>
            </a:r>
            <a:endParaRPr sz="1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900">
                <a:solidFill>
                  <a:schemeClr val="dk1"/>
                </a:solidFill>
              </a:rPr>
              <a:t>What do you think the goals were?</a:t>
            </a:r>
            <a:endParaRPr sz="1900">
              <a:solidFill>
                <a:srgbClr val="000000"/>
              </a:solidFill>
            </a:endParaRPr>
          </a:p>
        </p:txBody>
      </p:sp>
      <p:pic>
        <p:nvPicPr>
          <p:cNvPr id="113" name="Google Shape;113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62875" y="1364150"/>
            <a:ext cx="2974160" cy="3714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1"/>
          <p:cNvSpPr txBox="1"/>
          <p:nvPr>
            <p:ph type="title"/>
          </p:nvPr>
        </p:nvSpPr>
        <p:spPr>
          <a:xfrm>
            <a:off x="311725" y="500925"/>
            <a:ext cx="8520600" cy="62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/>
              <a:t>Bumper Stickers</a:t>
            </a:r>
            <a:endParaRPr b="1" sz="3500"/>
          </a:p>
        </p:txBody>
      </p:sp>
      <p:pic>
        <p:nvPicPr>
          <p:cNvPr id="119" name="Google Shape;11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89300" y="1277025"/>
            <a:ext cx="3714076" cy="3714076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1"/>
          <p:cNvSpPr txBox="1"/>
          <p:nvPr>
            <p:ph idx="1" type="body"/>
          </p:nvPr>
        </p:nvSpPr>
        <p:spPr>
          <a:xfrm>
            <a:off x="432100" y="1647975"/>
            <a:ext cx="3999900" cy="307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chemeClr val="dk1"/>
                </a:solidFill>
              </a:rPr>
              <a:t>What communication methods and techniques were used?</a:t>
            </a:r>
            <a:endParaRPr sz="1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900">
                <a:solidFill>
                  <a:schemeClr val="dk1"/>
                </a:solidFill>
              </a:rPr>
              <a:t>What do you think the goals were?</a:t>
            </a:r>
            <a:endParaRPr sz="19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Paradigm">
  <a:themeElements>
    <a:clrScheme name="Paradigm">
      <a:dk1>
        <a:srgbClr val="31394D"/>
      </a:dk1>
      <a:lt1>
        <a:srgbClr val="FFFFFF"/>
      </a:lt1>
      <a:dk2>
        <a:srgbClr val="666666"/>
      </a:dk2>
      <a:lt2>
        <a:srgbClr val="626B73"/>
      </a:lt2>
      <a:accent1>
        <a:srgbClr val="002F4A"/>
      </a:accent1>
      <a:accent2>
        <a:srgbClr val="D9C4B1"/>
      </a:accent2>
      <a:accent3>
        <a:srgbClr val="EDE3DA"/>
      </a:accent3>
      <a:accent4>
        <a:srgbClr val="B85741"/>
      </a:accent4>
      <a:accent5>
        <a:srgbClr val="009384"/>
      </a:accent5>
      <a:accent6>
        <a:srgbClr val="D0F6FF"/>
      </a:accent6>
      <a:hlink>
        <a:srgbClr val="009384"/>
      </a:hlink>
      <a:folHlink>
        <a:srgbClr val="00938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